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8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4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89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7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2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2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1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5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3857F-AF2B-4E26-B6BD-94A21A7D3653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373ED-DD6A-40FB-8167-F70B67E43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22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 di testo 17"/>
          <p:cNvSpPr txBox="1"/>
          <p:nvPr/>
        </p:nvSpPr>
        <p:spPr>
          <a:xfrm>
            <a:off x="2659416" y="1155414"/>
            <a:ext cx="6480536" cy="75482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prstMaterial="softEdge"/>
          </a:bodyPr>
          <a:lstStyle/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it-IT" sz="4800" b="1" dirty="0">
                <a:ln w="11113" cap="flat" cmpd="sng" algn="ctr">
                  <a:solidFill>
                    <a:srgbClr val="656A59"/>
                  </a:solidFill>
                  <a:prstDash val="solid"/>
                  <a:round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SETTEMBRE 2024</a:t>
            </a:r>
            <a:endParaRPr lang="it-IT" sz="2000" dirty="0">
              <a:solidFill>
                <a:srgbClr val="0070C0"/>
              </a:solidFill>
              <a:effectLst/>
              <a:latin typeface="Gill Sans MT" panose="020B0502020104020203" pitchFamily="34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13777" y="2289643"/>
            <a:ext cx="11878223" cy="278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it-IT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it-IT" sz="4000" b="1" baseline="30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GIORNATA NAZIONALE PER LA SICUREZZA </a:t>
            </a:r>
          </a:p>
          <a:p>
            <a:pPr algn="ctr">
              <a:spcAft>
                <a:spcPts val="800"/>
              </a:spcAft>
            </a:pPr>
            <a:r>
              <a:rPr lang="it-IT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CURE E DELLA PERSONA ASSISTITA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b="1" i="1" kern="1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kern="1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Migliorare</a:t>
            </a:r>
            <a:r>
              <a:rPr lang="en-US" sz="3600" b="1" i="1" kern="1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i="1" kern="1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diagnosi</a:t>
            </a:r>
            <a:r>
              <a:rPr lang="en-US" sz="3600" b="1" i="1" kern="1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b="1" i="1" kern="1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la </a:t>
            </a:r>
            <a:r>
              <a:rPr lang="en-US" sz="3600" b="1" i="1" kern="1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sicurezza</a:t>
            </a:r>
            <a:r>
              <a:rPr lang="en-US" sz="3600" b="1" i="1" kern="1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3600" b="1" i="1" kern="1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paziente</a:t>
            </a:r>
            <a:r>
              <a:rPr lang="en-US" sz="3600" b="1" i="1" kern="1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it-IT" sz="20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effectLst/>
              <a:latin typeface="Gill Sans MT" panose="020B0502020104020203" pitchFamily="34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376542" y="108420"/>
            <a:ext cx="5046283" cy="823949"/>
            <a:chOff x="724940" y="256809"/>
            <a:chExt cx="5046283" cy="823949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940" y="256809"/>
              <a:ext cx="627470" cy="788263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269" y="256809"/>
              <a:ext cx="1471338" cy="823949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982" y="413168"/>
              <a:ext cx="2176241" cy="511229"/>
            </a:xfrm>
            <a:prstGeom prst="rect">
              <a:avLst/>
            </a:prstGeom>
          </p:spPr>
        </p:pic>
      </p:grpSp>
      <p:grpSp>
        <p:nvGrpSpPr>
          <p:cNvPr id="19" name="Gruppo 18"/>
          <p:cNvGrpSpPr/>
          <p:nvPr/>
        </p:nvGrpSpPr>
        <p:grpSpPr>
          <a:xfrm>
            <a:off x="4254398" y="5854599"/>
            <a:ext cx="3528000" cy="864000"/>
            <a:chOff x="3741595" y="5649278"/>
            <a:chExt cx="4863336" cy="1208722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595" y="5649278"/>
              <a:ext cx="1208722" cy="1208722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08" y="5866607"/>
              <a:ext cx="790051" cy="786540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616" y="5755593"/>
              <a:ext cx="1051177" cy="1051177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93" y="5961241"/>
              <a:ext cx="1544138" cy="684594"/>
            </a:xfrm>
            <a:prstGeom prst="rect">
              <a:avLst/>
            </a:prstGeom>
          </p:spPr>
        </p:pic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726" y="168334"/>
            <a:ext cx="2302889" cy="1344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74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81"/>
            <a:ext cx="7347473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310232" y="4191989"/>
            <a:ext cx="6769474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itchFamily="2" charset="0"/>
                <a:ea typeface="Gulim" pitchFamily="34" charset="-127"/>
              </a:rPr>
              <a:t>nel</a:t>
            </a:r>
            <a:r>
              <a:rPr lang="en-US" altLang="ko-KR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itchFamily="2" charset="0"/>
                <a:ea typeface="Gulim" pitchFamily="34" charset="-127"/>
              </a:rPr>
              <a:t> </a:t>
            </a:r>
            <a:r>
              <a:rPr lang="en-US" altLang="ko-KR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itchFamily="2" charset="0"/>
                <a:ea typeface="Gulim" pitchFamily="34" charset="-127"/>
              </a:rPr>
              <a:t>Garantire</a:t>
            </a:r>
            <a:r>
              <a:rPr lang="en-US" altLang="ko-KR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itchFamily="2" charset="0"/>
                <a:ea typeface="Gulim" pitchFamily="34" charset="-127"/>
              </a:rPr>
              <a:t> al </a:t>
            </a:r>
            <a:r>
              <a:rPr lang="en-US" altLang="ko-KR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itchFamily="2" charset="0"/>
                <a:ea typeface="Gulim" pitchFamily="34" charset="-127"/>
              </a:rPr>
              <a:t>Cittadino</a:t>
            </a:r>
            <a:r>
              <a:rPr lang="en-US" altLang="ko-KR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itchFamily="2" charset="0"/>
                <a:ea typeface="Gulim" pitchFamily="34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ko-KR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itchFamily="2" charset="0"/>
                <a:ea typeface="Gulim" pitchFamily="34" charset="-127"/>
              </a:rPr>
              <a:t>una</a:t>
            </a:r>
            <a:r>
              <a:rPr lang="en-US" altLang="ko-KR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itchFamily="2" charset="0"/>
                <a:ea typeface="Gulim" pitchFamily="34" charset="-127"/>
              </a:rPr>
              <a:t> Diagnosi </a:t>
            </a:r>
            <a:r>
              <a:rPr lang="en-US" altLang="ko-KR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itchFamily="2" charset="0"/>
                <a:ea typeface="Gulim" pitchFamily="34" charset="-127"/>
              </a:rPr>
              <a:t>Tempestiva</a:t>
            </a:r>
            <a:r>
              <a:rPr lang="en-US" altLang="ko-KR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itchFamily="2" charset="0"/>
                <a:ea typeface="Gulim" pitchFamily="34" charset="-127"/>
              </a:rPr>
              <a:t> e </a:t>
            </a:r>
            <a:r>
              <a:rPr lang="en-US" altLang="ko-KR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itchFamily="2" charset="0"/>
                <a:ea typeface="Gulim" pitchFamily="34" charset="-127"/>
              </a:rPr>
              <a:t>Accurata</a:t>
            </a:r>
            <a:endParaRPr lang="en-US" altLang="ko-KR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8C53"/>
              </a:solidFill>
              <a:latin typeface="Segoe Print" pitchFamily="2" charset="0"/>
              <a:ea typeface="Gulim" pitchFamily="34" charset="-12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C824DE-9C4F-AF3F-4C13-3549F94FE645}"/>
              </a:ext>
            </a:extLst>
          </p:cNvPr>
          <p:cNvSpPr txBox="1"/>
          <p:nvPr/>
        </p:nvSpPr>
        <p:spPr>
          <a:xfrm>
            <a:off x="5623530" y="1225704"/>
            <a:ext cx="6177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Nella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Giornata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</a:t>
            </a:r>
            <a:r>
              <a:rPr lang="en-US" altLang="ko-KR" sz="2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N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azionale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per</a:t>
            </a:r>
            <a:r>
              <a:rPr kumimoji="0" lang="en-US" altLang="ko-KR" sz="2000" b="1" i="0" u="none" strike="noStrike" kern="1200" cap="none" spc="0" normalizeH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la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</a:t>
            </a:r>
            <a:r>
              <a:rPr lang="en-US" altLang="ko-KR" sz="2000" b="1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icurezza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delle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</a:t>
            </a:r>
            <a:r>
              <a:rPr lang="en-US" altLang="ko-KR" sz="2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C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ure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e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della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</a:t>
            </a:r>
            <a:r>
              <a:rPr lang="en-US" altLang="ko-KR" sz="2000" b="1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P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ersona </a:t>
            </a:r>
            <a:r>
              <a:rPr lang="en-US" altLang="ko-KR" sz="2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A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ssistita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2024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1012D1-1A0B-E80D-DE92-1FFD131F080B}"/>
              </a:ext>
            </a:extLst>
          </p:cNvPr>
          <p:cNvSpPr txBox="1"/>
          <p:nvPr/>
        </p:nvSpPr>
        <p:spPr>
          <a:xfrm>
            <a:off x="5643850" y="2546273"/>
            <a:ext cx="6136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LE ASL ABRUZZESI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r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innovano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l’Impegno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1" y="149357"/>
            <a:ext cx="5072312" cy="86570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404" y="5974223"/>
            <a:ext cx="3532143" cy="8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1C9DE43-D0F5-6829-7A0C-DDAE8D51F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27"/>
            <a:ext cx="12192000" cy="68767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ABECED4-D88D-24A2-6203-7A4F3E4E3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36374" y="-5877"/>
            <a:ext cx="5455624" cy="6039250"/>
          </a:xfrm>
          <a:prstGeom prst="rect">
            <a:avLst/>
          </a:prstGeom>
        </p:spPr>
      </p:pic>
      <p:sp>
        <p:nvSpPr>
          <p:cNvPr id="4" name="Segnaposto contenuto 5"/>
          <p:cNvSpPr>
            <a:spLocks noGrp="1"/>
          </p:cNvSpPr>
          <p:nvPr>
            <p:ph type="body" idx="1"/>
          </p:nvPr>
        </p:nvSpPr>
        <p:spPr>
          <a:xfrm>
            <a:off x="90191" y="5588662"/>
            <a:ext cx="7521878" cy="100932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it-IT" altLang="ko-KR" sz="2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Tieni a mente le tue prenotazioni per le indagini diagnostiche ed annullale se non le puoi rispettare</a:t>
            </a:r>
          </a:p>
          <a:p>
            <a:pPr algn="just">
              <a:lnSpc>
                <a:spcPct val="120000"/>
              </a:lnSpc>
            </a:pPr>
            <a:endParaRPr lang="it-IT" altLang="ko-KR" sz="2200" b="1" dirty="0">
              <a:solidFill>
                <a:srgbClr val="0070C0"/>
              </a:solidFill>
              <a:latin typeface="Segoe Print" pitchFamily="2" charset="0"/>
              <a:ea typeface="Gulim" pitchFamily="34" charset="-127"/>
            </a:endParaRPr>
          </a:p>
          <a:p>
            <a:pPr algn="just">
              <a:lnSpc>
                <a:spcPct val="120000"/>
              </a:lnSpc>
            </a:pPr>
            <a:endParaRPr lang="it-IT" sz="2200" b="1" dirty="0">
              <a:solidFill>
                <a:srgbClr val="0070C0"/>
              </a:solidFill>
            </a:endParaRPr>
          </a:p>
          <a:p>
            <a:pPr algn="just">
              <a:lnSpc>
                <a:spcPct val="120000"/>
              </a:lnSpc>
            </a:pPr>
            <a:endParaRPr lang="it-IT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49BF02-B2D0-B6EA-AFBD-0BF3061B8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83" y="354917"/>
            <a:ext cx="7031113" cy="100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Rimani</a:t>
            </a:r>
            <a:r>
              <a:rPr kumimoji="0" lang="en-US" sz="3200" b="1" i="0" u="none" strike="noStrike" kern="0" cap="none" spc="0" normalizeH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3200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anose="02000600000000000000" pitchFamily="2" charset="0"/>
                <a:ea typeface="+mj-ea"/>
                <a:cs typeface="+mj-cs"/>
              </a:rPr>
              <a:t>P</a:t>
            </a:r>
            <a:r>
              <a:rPr kumimoji="0" lang="en-US" sz="3200" b="1" i="0" u="none" strike="noStrike" kern="0" cap="none" spc="0" normalizeH="0" noProof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arte</a:t>
            </a:r>
            <a:r>
              <a:rPr kumimoji="0" lang="en-US" sz="3200" b="1" i="0" u="none" strike="noStrike" kern="0" cap="none" spc="0" normalizeH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3200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anose="02000600000000000000" pitchFamily="2" charset="0"/>
                <a:ea typeface="+mj-ea"/>
                <a:cs typeface="+mj-cs"/>
              </a:rPr>
              <a:t>A</a:t>
            </a:r>
            <a:r>
              <a:rPr kumimoji="0" lang="en-US" sz="3200" b="1" i="0" u="none" strike="noStrike" kern="0" cap="none" spc="0" normalizeH="0" noProof="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ttiva</a:t>
            </a:r>
            <a:r>
              <a:rPr kumimoji="0" lang="en-US" sz="3200" b="1" i="0" u="none" strike="noStrike" kern="0" cap="none" spc="0" normalizeH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 del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noProof="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tuo</a:t>
            </a:r>
            <a:r>
              <a:rPr kumimoji="0" lang="en-US" sz="4000" b="1" i="0" u="none" strike="noStrike" kern="0" cap="none" spc="0" normalizeH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4000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latin typeface="Segoe Print" panose="02000600000000000000" pitchFamily="2" charset="0"/>
                <a:ea typeface="+mj-ea"/>
                <a:cs typeface="+mj-cs"/>
              </a:rPr>
              <a:t>P</a:t>
            </a:r>
            <a:r>
              <a:rPr kumimoji="0" lang="en-US" sz="4000" b="1" i="0" u="none" strike="noStrike" kern="0" cap="none" spc="0" normalizeH="0" noProof="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rocesso</a:t>
            </a:r>
            <a:r>
              <a:rPr kumimoji="0" lang="en-US" sz="4000" b="1" i="0" u="none" strike="noStrike" kern="0" cap="none" spc="0" normalizeH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8C53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 di CURA!</a:t>
            </a:r>
            <a:endParaRPr kumimoji="0" lang="uk-UA" sz="4000" b="1" i="0" u="none" strike="noStrike" kern="0" cap="none" spc="0" normalizeH="0" baseline="0" noProof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8C53"/>
              </a:solidFill>
              <a:effectLst/>
              <a:uLnTx/>
              <a:uFillTx/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62B73E-084C-FBB9-9A4D-C10A3C16CD9A}"/>
              </a:ext>
            </a:extLst>
          </p:cNvPr>
          <p:cNvSpPr txBox="1"/>
          <p:nvPr/>
        </p:nvSpPr>
        <p:spPr>
          <a:xfrm>
            <a:off x="90191" y="1751671"/>
            <a:ext cx="7256699" cy="88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ko-KR" sz="22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Diventa un valido alleato degli operatori sanitari che prendono in carico il Tuo problema di salute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6B9E5F-5B48-6458-7EA6-2E5FD7F07F5C}"/>
              </a:ext>
            </a:extLst>
          </p:cNvPr>
          <p:cNvSpPr txBox="1"/>
          <p:nvPr/>
        </p:nvSpPr>
        <p:spPr>
          <a:xfrm>
            <a:off x="90192" y="2899617"/>
            <a:ext cx="7256698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altLang="ko-KR" sz="2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Diventa parte attiva del percorso diagnostico a Te proposto e contribuisci a migliorarlo</a:t>
            </a:r>
            <a:r>
              <a:rPr lang="en-US" sz="2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858BE9E-44E5-8D7E-2B43-10F78909EE2C}"/>
              </a:ext>
            </a:extLst>
          </p:cNvPr>
          <p:cNvSpPr txBox="1"/>
          <p:nvPr/>
        </p:nvSpPr>
        <p:spPr>
          <a:xfrm>
            <a:off x="90193" y="4034451"/>
            <a:ext cx="7256697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Porta sempre con </a:t>
            </a:r>
            <a:r>
              <a:rPr kumimoji="0" lang="en-US" sz="22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te</a:t>
            </a:r>
            <a:r>
              <a:rPr kumimoji="0" lang="en-US" sz="22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la </a:t>
            </a:r>
            <a:r>
              <a:rPr kumimoji="0" lang="en-US" sz="22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documentazione</a:t>
            </a:r>
            <a:r>
              <a:rPr kumimoji="0" lang="en-US" sz="22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necessaria ed </a:t>
            </a:r>
            <a:r>
              <a:rPr kumimoji="0" lang="en-US" sz="22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avvisa</a:t>
            </a:r>
            <a:r>
              <a:rPr kumimoji="0" lang="en-US" sz="22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gli</a:t>
            </a:r>
            <a:r>
              <a:rPr kumimoji="0" lang="en-US" sz="22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operatori</a:t>
            </a:r>
            <a:r>
              <a:rPr kumimoji="0" lang="en-US" sz="22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sanitari</a:t>
            </a:r>
            <a:r>
              <a:rPr kumimoji="0" lang="en-US" sz="22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circa la </a:t>
            </a:r>
            <a:r>
              <a:rPr kumimoji="0" lang="en-US" sz="22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variazione</a:t>
            </a:r>
            <a:r>
              <a:rPr kumimoji="0" lang="en-US" sz="22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del </a:t>
            </a:r>
            <a:r>
              <a:rPr kumimoji="0" lang="en-US" sz="22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tuo</a:t>
            </a:r>
            <a:r>
              <a:rPr kumimoji="0" lang="en-US" sz="22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stato</a:t>
            </a:r>
            <a:r>
              <a:rPr kumimoji="0" lang="en-US" sz="22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Segoe Print" pitchFamily="2" charset="0"/>
                <a:ea typeface="Gulim" pitchFamily="34" charset="-127"/>
                <a:cs typeface="+mn-cs"/>
              </a:rPr>
              <a:t> di salute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86" y="6020295"/>
            <a:ext cx="3203809" cy="5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50"/>
                            </p:stCondLst>
                            <p:childTnLst>
                              <p:par>
                                <p:cTn id="30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2" grpId="1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8" y="224902"/>
            <a:ext cx="1755515" cy="1591866"/>
          </a:xfrm>
          <a:prstGeom prst="rect">
            <a:avLst/>
          </a:prstGeom>
        </p:spPr>
      </p:pic>
      <p:sp>
        <p:nvSpPr>
          <p:cNvPr id="14" name="Casella di testo 17"/>
          <p:cNvSpPr txBox="1"/>
          <p:nvPr/>
        </p:nvSpPr>
        <p:spPr>
          <a:xfrm>
            <a:off x="3732957" y="2289930"/>
            <a:ext cx="5422869" cy="149959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FACCIAMO SQUADRA: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INSIEME </a:t>
            </a:r>
            <a:r>
              <a:rPr lang="it-IT" sz="3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POSSIAMO MIGLIORARE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IL TUO PERCORSO </a:t>
            </a:r>
            <a:r>
              <a:rPr lang="it-IT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egoe Print" pitchFamily="2" charset="0"/>
                <a:ea typeface="Gulim" pitchFamily="34" charset="-127"/>
              </a:rPr>
              <a:t>DIAGNOSTICO</a:t>
            </a:r>
            <a:endParaRPr lang="it-IT" sz="36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latin typeface="Segoe Print" pitchFamily="2" charset="0"/>
              <a:ea typeface="Gulim" pitchFamily="34" charset="-127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265" y="36407"/>
            <a:ext cx="5072312" cy="86570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055" y="5992293"/>
            <a:ext cx="3529890" cy="86570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71" y="430491"/>
            <a:ext cx="2022421" cy="1180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34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137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Gill Sans MT</vt:lpstr>
      <vt:lpstr>Gulim</vt:lpstr>
      <vt:lpstr>Segoe Print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Angela Ciccone</dc:creator>
  <cp:lastModifiedBy>Annamaria Ambrosi</cp:lastModifiedBy>
  <cp:revision>76</cp:revision>
  <dcterms:created xsi:type="dcterms:W3CDTF">2024-08-13T10:42:36Z</dcterms:created>
  <dcterms:modified xsi:type="dcterms:W3CDTF">2024-09-11T07:36:15Z</dcterms:modified>
</cp:coreProperties>
</file>